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BE796-1FC9-4292-9EBA-B326C13899F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7B932-4471-48AF-8D1F-5CB2067DC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27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7B932-4471-48AF-8D1F-5CB2067DC2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7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on a desk&#10;&#10;AI-generated content may be incorrect.">
            <a:extLst>
              <a:ext uri="{FF2B5EF4-FFF2-40B4-BE49-F238E27FC236}">
                <a16:creationId xmlns:a16="http://schemas.microsoft.com/office/drawing/2014/main" id="{29E28F5D-03E7-31BF-8BFB-FBA2A13CD3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524" b="9476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15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Educación innovadora y emprendimiento social </a:t>
            </a:r>
            <a:br>
              <a:rPr lang="en-US" sz="15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en-US" sz="15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para facilitar la integración</a:t>
            </a:r>
            <a:br>
              <a:rPr lang="en-US" sz="15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en-US" sz="15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laboral de migrantes en Estados Unidos</a:t>
            </a:r>
            <a:endParaRPr lang="en-US" sz="15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EcosDiap1">
            <a:hlinkClick r:id="" action="ppaction://media"/>
            <a:extLst>
              <a:ext uri="{FF2B5EF4-FFF2-40B4-BE49-F238E27FC236}">
                <a16:creationId xmlns:a16="http://schemas.microsoft.com/office/drawing/2014/main" id="{773BF9FC-D8A4-7DD5-8A5B-3B088E884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7418" y="60777"/>
            <a:ext cx="487363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87B0AA-E52D-7163-8400-0D124002CB84}"/>
              </a:ext>
            </a:extLst>
          </p:cNvPr>
          <p:cNvSpPr txBox="1"/>
          <p:nvPr/>
        </p:nvSpPr>
        <p:spPr>
          <a:xfrm>
            <a:off x="329296" y="6416316"/>
            <a:ext cx="853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Founder: </a:t>
            </a:r>
            <a:r>
              <a:rPr lang="en-US" dirty="0" err="1">
                <a:solidFill>
                  <a:schemeClr val="tx2"/>
                </a:solidFill>
              </a:rPr>
              <a:t>Yanmari</a:t>
            </a:r>
            <a:r>
              <a:rPr lang="en-US" dirty="0">
                <a:solidFill>
                  <a:schemeClr val="tx2"/>
                </a:solidFill>
              </a:rPr>
              <a:t> Andino                                                     E-Mail: info@ecosprocareers.com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40"/>
    </mc:Choice>
    <mc:Fallback xmlns="">
      <p:transition spd="slow" advTm="4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4777739"/>
            <a:ext cx="2564242" cy="1412119"/>
          </a:xfrm>
        </p:spPr>
        <p:txBody>
          <a:bodyPr>
            <a:normAutofit/>
          </a:bodyPr>
          <a:lstStyle/>
          <a:p>
            <a:r>
              <a:rPr lang="en-US" sz="4200"/>
              <a:t>Visión a futuro</a:t>
            </a:r>
          </a:p>
        </p:txBody>
      </p:sp>
      <p:pic>
        <p:nvPicPr>
          <p:cNvPr id="13" name="Picture 12" descr="A computer with a blue arrow pointing up&#10;&#10;AI-generated content may be incorrect.">
            <a:extLst>
              <a:ext uri="{FF2B5EF4-FFF2-40B4-BE49-F238E27FC236}">
                <a16:creationId xmlns:a16="http://schemas.microsoft.com/office/drawing/2014/main" id="{22C003DF-925D-35C0-E5C1-B802B998AB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088" b="10228"/>
          <a:stretch>
            <a:fillRect/>
          </a:stretch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sX0" fmla="*/ 0 w 1371600"/>
              <a:gd name="csY0" fmla="*/ 0 h 13716"/>
              <a:gd name="csX1" fmla="*/ 685800 w 1371600"/>
              <a:gd name="csY1" fmla="*/ 0 h 13716"/>
              <a:gd name="csX2" fmla="*/ 1371600 w 1371600"/>
              <a:gd name="csY2" fmla="*/ 0 h 13716"/>
              <a:gd name="csX3" fmla="*/ 1371600 w 1371600"/>
              <a:gd name="csY3" fmla="*/ 13716 h 13716"/>
              <a:gd name="csX4" fmla="*/ 713232 w 1371600"/>
              <a:gd name="csY4" fmla="*/ 13716 h 13716"/>
              <a:gd name="csX5" fmla="*/ 0 w 1371600"/>
              <a:gd name="csY5" fmla="*/ 13716 h 13716"/>
              <a:gd name="csX6" fmla="*/ 0 w 1371600"/>
              <a:gd name="csY6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127" y="2892"/>
                  <a:pt x="1371229" y="8681"/>
                  <a:pt x="1371600" y="13716"/>
                </a:cubicBezTo>
                <a:cubicBezTo>
                  <a:pt x="1107995" y="21892"/>
                  <a:pt x="1033361" y="28370"/>
                  <a:pt x="713232" y="13716"/>
                </a:cubicBezTo>
                <a:cubicBezTo>
                  <a:pt x="393103" y="-938"/>
                  <a:pt x="289343" y="38649"/>
                  <a:pt x="0" y="13716"/>
                </a:cubicBezTo>
                <a:cubicBezTo>
                  <a:pt x="227" y="7219"/>
                  <a:pt x="197" y="5990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228" y="6235"/>
                  <a:pt x="1371259" y="10206"/>
                  <a:pt x="1371600" y="13716"/>
                </a:cubicBezTo>
                <a:cubicBezTo>
                  <a:pt x="1176823" y="-5981"/>
                  <a:pt x="900830" y="5417"/>
                  <a:pt x="713232" y="13716"/>
                </a:cubicBezTo>
                <a:cubicBezTo>
                  <a:pt x="525634" y="22015"/>
                  <a:pt x="282837" y="1152"/>
                  <a:pt x="0" y="13716"/>
                </a:cubicBezTo>
                <a:cubicBezTo>
                  <a:pt x="596" y="8712"/>
                  <a:pt x="320" y="342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0" y="4777739"/>
            <a:ext cx="5173220" cy="139922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900"/>
              <a:t>- Crecimiento con calidad</a:t>
            </a:r>
          </a:p>
          <a:p>
            <a:pPr>
              <a:lnSpc>
                <a:spcPct val="90000"/>
              </a:lnSpc>
            </a:pPr>
            <a:r>
              <a:rPr lang="es-ES" sz="1900"/>
              <a:t>- Expansión gradual</a:t>
            </a:r>
          </a:p>
          <a:p>
            <a:pPr>
              <a:lnSpc>
                <a:spcPct val="90000"/>
              </a:lnSpc>
            </a:pPr>
            <a:r>
              <a:rPr lang="es-ES" sz="1900"/>
              <a:t>- Replicabilidad</a:t>
            </a:r>
          </a:p>
          <a:p>
            <a:pPr>
              <a:lnSpc>
                <a:spcPct val="90000"/>
              </a:lnSpc>
            </a:pPr>
            <a:r>
              <a:rPr lang="es-ES" sz="1900"/>
              <a:t>- Integración comunitaria</a:t>
            </a:r>
          </a:p>
        </p:txBody>
      </p:sp>
      <p:pic>
        <p:nvPicPr>
          <p:cNvPr id="4" name="ecospro10">
            <a:hlinkClick r:id="" action="ppaction://media"/>
            <a:extLst>
              <a:ext uri="{FF2B5EF4-FFF2-40B4-BE49-F238E27FC236}">
                <a16:creationId xmlns:a16="http://schemas.microsoft.com/office/drawing/2014/main" id="{BFC63AC0-BA74-C04D-65EC-78582970E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4351" y="1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0"/>
    </mc:Choice>
    <mc:Fallback xmlns="">
      <p:transition spd="slow" advTm="15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4777739"/>
            <a:ext cx="2564242" cy="1412119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accent1"/>
                </a:solidFill>
                <a:latin typeface="Lucida Sans" panose="020B0602030504020204" pitchFamily="34" charset="0"/>
              </a:rPr>
              <a:t>Cierre</a:t>
            </a:r>
          </a:p>
        </p:txBody>
      </p:sp>
      <p:pic>
        <p:nvPicPr>
          <p:cNvPr id="7" name="Picture 6" descr="Long straight road with grass and sky&#10;&#10;AI-generated content may be incorrect.">
            <a:extLst>
              <a:ext uri="{FF2B5EF4-FFF2-40B4-BE49-F238E27FC236}">
                <a16:creationId xmlns:a16="http://schemas.microsoft.com/office/drawing/2014/main" id="{20EB16B7-64D5-B0BE-C459-2BC8BD05C0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961" b="23763"/>
          <a:stretch>
            <a:fillRect/>
          </a:stretch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sX0" fmla="*/ 0 w 1371600"/>
              <a:gd name="csY0" fmla="*/ 0 h 13716"/>
              <a:gd name="csX1" fmla="*/ 685800 w 1371600"/>
              <a:gd name="csY1" fmla="*/ 0 h 13716"/>
              <a:gd name="csX2" fmla="*/ 1371600 w 1371600"/>
              <a:gd name="csY2" fmla="*/ 0 h 13716"/>
              <a:gd name="csX3" fmla="*/ 1371600 w 1371600"/>
              <a:gd name="csY3" fmla="*/ 13716 h 13716"/>
              <a:gd name="csX4" fmla="*/ 713232 w 1371600"/>
              <a:gd name="csY4" fmla="*/ 13716 h 13716"/>
              <a:gd name="csX5" fmla="*/ 0 w 1371600"/>
              <a:gd name="csY5" fmla="*/ 13716 h 13716"/>
              <a:gd name="csX6" fmla="*/ 0 w 1371600"/>
              <a:gd name="csY6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127" y="2892"/>
                  <a:pt x="1371229" y="8681"/>
                  <a:pt x="1371600" y="13716"/>
                </a:cubicBezTo>
                <a:cubicBezTo>
                  <a:pt x="1107995" y="21892"/>
                  <a:pt x="1033361" y="28370"/>
                  <a:pt x="713232" y="13716"/>
                </a:cubicBezTo>
                <a:cubicBezTo>
                  <a:pt x="393103" y="-938"/>
                  <a:pt x="289343" y="38649"/>
                  <a:pt x="0" y="13716"/>
                </a:cubicBezTo>
                <a:cubicBezTo>
                  <a:pt x="227" y="7219"/>
                  <a:pt x="197" y="5990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228" y="6235"/>
                  <a:pt x="1371259" y="10206"/>
                  <a:pt x="1371600" y="13716"/>
                </a:cubicBezTo>
                <a:cubicBezTo>
                  <a:pt x="1176823" y="-5981"/>
                  <a:pt x="900830" y="5417"/>
                  <a:pt x="713232" y="13716"/>
                </a:cubicBezTo>
                <a:cubicBezTo>
                  <a:pt x="525634" y="22015"/>
                  <a:pt x="282837" y="1152"/>
                  <a:pt x="0" y="13716"/>
                </a:cubicBezTo>
                <a:cubicBezTo>
                  <a:pt x="596" y="8712"/>
                  <a:pt x="320" y="342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0" y="4777739"/>
            <a:ext cx="5173220" cy="1399223"/>
          </a:xfrm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Organizar el camino cambia resultados</a:t>
            </a:r>
          </a:p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Menos carga mental</a:t>
            </a:r>
          </a:p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Más orientación útil</a:t>
            </a:r>
          </a:p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Mejor autonomía laboral</a:t>
            </a:r>
          </a:p>
        </p:txBody>
      </p:sp>
      <p:pic>
        <p:nvPicPr>
          <p:cNvPr id="4" name="diap11">
            <a:hlinkClick r:id="" action="ppaction://media"/>
            <a:extLst>
              <a:ext uri="{FF2B5EF4-FFF2-40B4-BE49-F238E27FC236}">
                <a16:creationId xmlns:a16="http://schemas.microsoft.com/office/drawing/2014/main" id="{1F6C8802-5FAF-8A52-9C0E-54F9A45C2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3940" y="1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a business card with a person in the background&#10;&#10;AI-generated content may be incorrect.">
            <a:extLst>
              <a:ext uri="{FF2B5EF4-FFF2-40B4-BE49-F238E27FC236}">
                <a16:creationId xmlns:a16="http://schemas.microsoft.com/office/drawing/2014/main" id="{9B27BC3B-B6EC-5BC2-A13E-E93435B7E6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36" r="3" b="3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2306" y="964430"/>
            <a:ext cx="3399851" cy="189991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Desorientación</a:t>
            </a:r>
            <a:r>
              <a:rPr lang="en-US" sz="32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laboral</a:t>
            </a:r>
            <a:r>
              <a:rPr lang="en-US" sz="3200" b="1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persistente</a:t>
            </a:r>
            <a:endParaRPr lang="en-US" sz="3200" b="1" dirty="0">
              <a:solidFill>
                <a:schemeClr val="accent1"/>
              </a:solidFill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3449" y="3064982"/>
            <a:ext cx="3399851" cy="4951267"/>
          </a:xfrm>
        </p:spPr>
        <p:txBody>
          <a:bodyPr>
            <a:normAutofit/>
          </a:bodyPr>
          <a:lstStyle/>
          <a:p>
            <a:r>
              <a:rPr lang="es-ES" sz="1700" dirty="0">
                <a:latin typeface="Lucida Sans" panose="020B0602030504020204" pitchFamily="34" charset="0"/>
              </a:rPr>
              <a:t>- Procesos laborales poco claros</a:t>
            </a:r>
          </a:p>
          <a:p>
            <a:r>
              <a:rPr lang="es-ES" sz="1700" dirty="0">
                <a:latin typeface="Lucida Sans" panose="020B0602030504020204" pitchFamily="34" charset="0"/>
              </a:rPr>
              <a:t>- Diferencias culturales y comunicativas</a:t>
            </a:r>
          </a:p>
          <a:p>
            <a:r>
              <a:rPr lang="es-ES" sz="1700" dirty="0">
                <a:latin typeface="Lucida Sans" panose="020B0602030504020204" pitchFamily="34" charset="0"/>
              </a:rPr>
              <a:t>- Dificultad con el idioma en contextos laborales</a:t>
            </a:r>
          </a:p>
          <a:p>
            <a:r>
              <a:rPr lang="es-ES" sz="1700" dirty="0">
                <a:latin typeface="Lucida Sans" panose="020B0602030504020204" pitchFamily="34" charset="0"/>
              </a:rPr>
              <a:t>- Interpretación incorrecta de instrucciones</a:t>
            </a:r>
          </a:p>
        </p:txBody>
      </p:sp>
      <p:pic>
        <p:nvPicPr>
          <p:cNvPr id="4" name="ecosdiap2">
            <a:hlinkClick r:id="" action="ppaction://media"/>
            <a:extLst>
              <a:ext uri="{FF2B5EF4-FFF2-40B4-BE49-F238E27FC236}">
                <a16:creationId xmlns:a16="http://schemas.microsoft.com/office/drawing/2014/main" id="{F23C53BD-4B03-450B-609F-FF55286CB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4531" y="-514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050">
        <p:fade/>
      </p:transition>
    </mc:Choice>
    <mc:Fallback xmlns="">
      <p:transition spd="med" advTm="45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usiness card on a desk&#10;&#10;AI-generated content may be incorrect.">
            <a:extLst>
              <a:ext uri="{FF2B5EF4-FFF2-40B4-BE49-F238E27FC236}">
                <a16:creationId xmlns:a16="http://schemas.microsoft.com/office/drawing/2014/main" id="{0598FA9F-00C8-5082-3E4C-64412DDF1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646" b="9502"/>
          <a:stretch>
            <a:fillRect/>
          </a:stretch>
        </p:blipFill>
        <p:spPr>
          <a:xfrm>
            <a:off x="20" y="-28552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sX0" fmla="*/ 0 w 1371600"/>
              <a:gd name="csY0" fmla="*/ 0 h 13716"/>
              <a:gd name="csX1" fmla="*/ 685800 w 1371600"/>
              <a:gd name="csY1" fmla="*/ 0 h 13716"/>
              <a:gd name="csX2" fmla="*/ 1371600 w 1371600"/>
              <a:gd name="csY2" fmla="*/ 0 h 13716"/>
              <a:gd name="csX3" fmla="*/ 1371600 w 1371600"/>
              <a:gd name="csY3" fmla="*/ 13716 h 13716"/>
              <a:gd name="csX4" fmla="*/ 713232 w 1371600"/>
              <a:gd name="csY4" fmla="*/ 13716 h 13716"/>
              <a:gd name="csX5" fmla="*/ 0 w 1371600"/>
              <a:gd name="csY5" fmla="*/ 13716 h 13716"/>
              <a:gd name="csX6" fmla="*/ 0 w 1371600"/>
              <a:gd name="csY6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127" y="2892"/>
                  <a:pt x="1371229" y="8681"/>
                  <a:pt x="1371600" y="13716"/>
                </a:cubicBezTo>
                <a:cubicBezTo>
                  <a:pt x="1107995" y="21892"/>
                  <a:pt x="1033361" y="28370"/>
                  <a:pt x="713232" y="13716"/>
                </a:cubicBezTo>
                <a:cubicBezTo>
                  <a:pt x="393103" y="-938"/>
                  <a:pt x="289343" y="38649"/>
                  <a:pt x="0" y="13716"/>
                </a:cubicBezTo>
                <a:cubicBezTo>
                  <a:pt x="227" y="7219"/>
                  <a:pt x="197" y="5990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228" y="6235"/>
                  <a:pt x="1371259" y="10206"/>
                  <a:pt x="1371600" y="13716"/>
                </a:cubicBezTo>
                <a:cubicBezTo>
                  <a:pt x="1176823" y="-5981"/>
                  <a:pt x="900830" y="5417"/>
                  <a:pt x="713232" y="13716"/>
                </a:cubicBezTo>
                <a:cubicBezTo>
                  <a:pt x="525634" y="22015"/>
                  <a:pt x="282837" y="1152"/>
                  <a:pt x="0" y="13716"/>
                </a:cubicBezTo>
                <a:cubicBezTo>
                  <a:pt x="596" y="8712"/>
                  <a:pt x="320" y="342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0" y="4777739"/>
            <a:ext cx="5173220" cy="1399223"/>
          </a:xfrm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Modelo que organiza el proceso laboral</a:t>
            </a:r>
          </a:p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Estructura simple</a:t>
            </a:r>
          </a:p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Secuencia clara</a:t>
            </a:r>
          </a:p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Uso práctico inmediato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99F3A5-C777-3DCF-7519-154D107EE688}"/>
              </a:ext>
            </a:extLst>
          </p:cNvPr>
          <p:cNvSpPr/>
          <p:nvPr/>
        </p:nvSpPr>
        <p:spPr>
          <a:xfrm>
            <a:off x="902304" y="4668610"/>
            <a:ext cx="192305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2" name="Ecos3">
            <a:hlinkClick r:id="" action="ppaction://media"/>
            <a:extLst>
              <a:ext uri="{FF2B5EF4-FFF2-40B4-BE49-F238E27FC236}">
                <a16:creationId xmlns:a16="http://schemas.microsoft.com/office/drawing/2014/main" id="{319AF7A4-9476-833A-9328-4D219D745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3065" y="6696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70"/>
    </mc:Choice>
    <mc:Fallback xmlns="">
      <p:transition spd="slow" advTm="6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49" y="4751031"/>
            <a:ext cx="2564242" cy="14121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900" dirty="0">
                <a:solidFill>
                  <a:schemeClr val="accent1"/>
                </a:solidFill>
                <a:latin typeface="Lucida Sans" panose="020B0602030504020204" pitchFamily="34" charset="0"/>
              </a:rPr>
              <a:t>Lo que encontramos en el terreno</a:t>
            </a:r>
          </a:p>
        </p:txBody>
      </p:sp>
      <p:pic>
        <p:nvPicPr>
          <p:cNvPr id="5" name="Picture 4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4AE16A41-99C4-5DE1-100C-20218C5952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5316"/>
          <a:stretch>
            <a:fillRect/>
          </a:stretch>
        </p:blipFill>
        <p:spPr>
          <a:xfrm>
            <a:off x="-2266" y="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sX0" fmla="*/ 0 w 1371600"/>
              <a:gd name="csY0" fmla="*/ 0 h 13716"/>
              <a:gd name="csX1" fmla="*/ 685800 w 1371600"/>
              <a:gd name="csY1" fmla="*/ 0 h 13716"/>
              <a:gd name="csX2" fmla="*/ 1371600 w 1371600"/>
              <a:gd name="csY2" fmla="*/ 0 h 13716"/>
              <a:gd name="csX3" fmla="*/ 1371600 w 1371600"/>
              <a:gd name="csY3" fmla="*/ 13716 h 13716"/>
              <a:gd name="csX4" fmla="*/ 713232 w 1371600"/>
              <a:gd name="csY4" fmla="*/ 13716 h 13716"/>
              <a:gd name="csX5" fmla="*/ 0 w 1371600"/>
              <a:gd name="csY5" fmla="*/ 13716 h 13716"/>
              <a:gd name="csX6" fmla="*/ 0 w 1371600"/>
              <a:gd name="csY6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127" y="2892"/>
                  <a:pt x="1371229" y="8681"/>
                  <a:pt x="1371600" y="13716"/>
                </a:cubicBezTo>
                <a:cubicBezTo>
                  <a:pt x="1107995" y="21892"/>
                  <a:pt x="1033361" y="28370"/>
                  <a:pt x="713232" y="13716"/>
                </a:cubicBezTo>
                <a:cubicBezTo>
                  <a:pt x="393103" y="-938"/>
                  <a:pt x="289343" y="38649"/>
                  <a:pt x="0" y="13716"/>
                </a:cubicBezTo>
                <a:cubicBezTo>
                  <a:pt x="227" y="7219"/>
                  <a:pt x="197" y="5990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228" y="6235"/>
                  <a:pt x="1371259" y="10206"/>
                  <a:pt x="1371600" y="13716"/>
                </a:cubicBezTo>
                <a:cubicBezTo>
                  <a:pt x="1176823" y="-5981"/>
                  <a:pt x="900830" y="5417"/>
                  <a:pt x="713232" y="13716"/>
                </a:cubicBezTo>
                <a:cubicBezTo>
                  <a:pt x="525634" y="22015"/>
                  <a:pt x="282837" y="1152"/>
                  <a:pt x="0" y="13716"/>
                </a:cubicBezTo>
                <a:cubicBezTo>
                  <a:pt x="596" y="8712"/>
                  <a:pt x="320" y="342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0" y="4777739"/>
            <a:ext cx="5173220" cy="1399223"/>
          </a:xfrm>
        </p:spPr>
        <p:txBody>
          <a:bodyPr anchor="ctr">
            <a:normAutofit fontScale="92500"/>
          </a:bodyPr>
          <a:lstStyle/>
          <a:p>
            <a:r>
              <a:rPr lang="es-ES" sz="1900" dirty="0">
                <a:latin typeface="Lucida Sans" panose="020B0602030504020204" pitchFamily="34" charset="0"/>
              </a:rPr>
              <a:t>- Patrones repetidos en distintos perfiles</a:t>
            </a:r>
          </a:p>
          <a:p>
            <a:r>
              <a:rPr lang="es-ES" sz="1900" dirty="0">
                <a:latin typeface="Lucida Sans" panose="020B0602030504020204" pitchFamily="34" charset="0"/>
              </a:rPr>
              <a:t>- Brechas entre instrucciones y ejecución</a:t>
            </a:r>
          </a:p>
          <a:p>
            <a:r>
              <a:rPr lang="es-ES" sz="1900" dirty="0">
                <a:latin typeface="Lucida Sans" panose="020B0602030504020204" pitchFamily="34" charset="0"/>
              </a:rPr>
              <a:t>- Sectores de entrada poco explicados</a:t>
            </a:r>
          </a:p>
        </p:txBody>
      </p:sp>
      <p:pic>
        <p:nvPicPr>
          <p:cNvPr id="4" name="EcosDiap4">
            <a:hlinkClick r:id="" action="ppaction://media"/>
            <a:extLst>
              <a:ext uri="{FF2B5EF4-FFF2-40B4-BE49-F238E27FC236}">
                <a16:creationId xmlns:a16="http://schemas.microsoft.com/office/drawing/2014/main" id="{2C35ED56-00D9-5377-1B5B-AD4C1E0C50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3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0710" y="19367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080">
        <p:fade/>
      </p:transition>
    </mc:Choice>
    <mc:Fallback>
      <p:transition spd="med" advTm="34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wooden frame with writing on it next to a plant in a pot&#10;&#10;AI-generated content may be incorrect.">
            <a:extLst>
              <a:ext uri="{FF2B5EF4-FFF2-40B4-BE49-F238E27FC236}">
                <a16:creationId xmlns:a16="http://schemas.microsoft.com/office/drawing/2014/main" id="{A2CA6EC1-B18F-6389-CD6B-B6FBF163E4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03" b="16311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4" name="Diapositiva5">
            <a:hlinkClick r:id="" action="ppaction://media"/>
            <a:extLst>
              <a:ext uri="{FF2B5EF4-FFF2-40B4-BE49-F238E27FC236}">
                <a16:creationId xmlns:a16="http://schemas.microsoft.com/office/drawing/2014/main" id="{716F0E6F-527D-A1D9-FF74-5897E3156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5494" y="-1897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0"/>
    </mc:Choice>
    <mc:Fallback xmlns="">
      <p:transition spd="slow" advTm="31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87" y="366257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Lucida Sans" panose="020B0602030504020204" pitchFamily="34" charset="0"/>
              </a:rPr>
              <a:t>Desarrollo de </a:t>
            </a:r>
            <a:r>
              <a:rPr lang="en-US" sz="32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competencias</a:t>
            </a:r>
            <a:endParaRPr lang="en-US" sz="3200" dirty="0">
              <a:solidFill>
                <a:schemeClr val="accent1"/>
              </a:solidFill>
              <a:latin typeface="Lucida Sans" panose="020B0602030504020204" pitchFamily="34" charset="0"/>
            </a:endParaRPr>
          </a:p>
        </p:txBody>
      </p:sp>
      <p:sp>
        <p:nvSpPr>
          <p:cNvPr id="5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sX0" fmla="*/ 0 w 2606040"/>
              <a:gd name="csY0" fmla="*/ 0 h 18288"/>
              <a:gd name="csX1" fmla="*/ 625450 w 2606040"/>
              <a:gd name="csY1" fmla="*/ 0 h 18288"/>
              <a:gd name="csX2" fmla="*/ 1224839 w 2606040"/>
              <a:gd name="csY2" fmla="*/ 0 h 18288"/>
              <a:gd name="csX3" fmla="*/ 1824228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02409 w 2606040"/>
              <a:gd name="csY6" fmla="*/ 18288 h 18288"/>
              <a:gd name="csX7" fmla="*/ 1276960 w 2606040"/>
              <a:gd name="csY7" fmla="*/ 18288 h 18288"/>
              <a:gd name="csX8" fmla="*/ 67757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1900" dirty="0">
                <a:latin typeface="Lucida Sans" panose="020B0602030504020204" pitchFamily="34" charset="0"/>
              </a:rPr>
              <a:t>- </a:t>
            </a:r>
            <a:r>
              <a:rPr lang="en-US" sz="1900" dirty="0" err="1">
                <a:latin typeface="Lucida Sans" panose="020B0602030504020204" pitchFamily="34" charset="0"/>
              </a:rPr>
              <a:t>Interpretativa</a:t>
            </a:r>
            <a:endParaRPr lang="en-US" sz="1900" dirty="0">
              <a:latin typeface="Lucida Sans" panose="020B0602030504020204" pitchFamily="34" charset="0"/>
            </a:endParaRPr>
          </a:p>
          <a:p>
            <a:r>
              <a:rPr lang="en-US" sz="1900" dirty="0">
                <a:latin typeface="Lucida Sans" panose="020B0602030504020204" pitchFamily="34" charset="0"/>
              </a:rPr>
              <a:t>- </a:t>
            </a:r>
            <a:r>
              <a:rPr lang="en-US" sz="1900" dirty="0" err="1">
                <a:latin typeface="Lucida Sans" panose="020B0602030504020204" pitchFamily="34" charset="0"/>
              </a:rPr>
              <a:t>Comunicativa</a:t>
            </a:r>
            <a:endParaRPr lang="en-US" sz="1900" dirty="0">
              <a:latin typeface="Lucida Sans" panose="020B0602030504020204" pitchFamily="34" charset="0"/>
            </a:endParaRPr>
          </a:p>
          <a:p>
            <a:r>
              <a:rPr lang="en-US" sz="1900" dirty="0">
                <a:latin typeface="Lucida Sans" panose="020B0602030504020204" pitchFamily="34" charset="0"/>
              </a:rPr>
              <a:t>- </a:t>
            </a:r>
            <a:r>
              <a:rPr lang="en-US" sz="1900" dirty="0" err="1">
                <a:latin typeface="Lucida Sans" panose="020B0602030504020204" pitchFamily="34" charset="0"/>
              </a:rPr>
              <a:t>Operativa</a:t>
            </a:r>
            <a:endParaRPr lang="en-US" sz="1900" dirty="0">
              <a:latin typeface="Lucida Sans" panose="020B0602030504020204" pitchFamily="34" charset="0"/>
            </a:endParaRPr>
          </a:p>
          <a:p>
            <a:r>
              <a:rPr lang="en-US" sz="1900" dirty="0">
                <a:latin typeface="Lucida Sans" panose="020B0602030504020204" pitchFamily="34" charset="0"/>
              </a:rPr>
              <a:t>- Decisional</a:t>
            </a:r>
          </a:p>
        </p:txBody>
      </p:sp>
      <p:pic>
        <p:nvPicPr>
          <p:cNvPr id="5" name="Picture 4" descr="A collage of people working on a project&#10;&#10;AI-generated content may be incorrect.">
            <a:extLst>
              <a:ext uri="{FF2B5EF4-FFF2-40B4-BE49-F238E27FC236}">
                <a16:creationId xmlns:a16="http://schemas.microsoft.com/office/drawing/2014/main" id="{CED3CA66-75E5-02BD-52BD-933545C668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51" r="11322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Diapositiva 6">
            <a:hlinkClick r:id="" action="ppaction://media"/>
            <a:extLst>
              <a:ext uri="{FF2B5EF4-FFF2-40B4-BE49-F238E27FC236}">
                <a16:creationId xmlns:a16="http://schemas.microsoft.com/office/drawing/2014/main" id="{F9830B8D-163A-6FD1-C53D-FB8A4E8CB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8052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00"/>
    </mc:Choice>
    <mc:Fallback xmlns="">
      <p:transition spd="slow" advTm="1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4777739"/>
            <a:ext cx="2564242" cy="1412119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accent1"/>
                </a:solidFill>
                <a:latin typeface="Lucida Sans" panose="020B0602030504020204" pitchFamily="34" charset="0"/>
              </a:rPr>
              <a:t>Estado actual</a:t>
            </a:r>
          </a:p>
        </p:txBody>
      </p:sp>
      <p:pic>
        <p:nvPicPr>
          <p:cNvPr id="5" name="Picture 4" descr="A group of people sitting at a table with papers and a computer&#10;&#10;AI-generated content may be incorrect.">
            <a:extLst>
              <a:ext uri="{FF2B5EF4-FFF2-40B4-BE49-F238E27FC236}">
                <a16:creationId xmlns:a16="http://schemas.microsoft.com/office/drawing/2014/main" id="{DCBF0FB3-3E22-7835-BCA1-AFF6027EE7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52" b="22164"/>
          <a:stretch>
            <a:fillRect/>
          </a:stretch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sX0" fmla="*/ 0 w 1371600"/>
              <a:gd name="csY0" fmla="*/ 0 h 13716"/>
              <a:gd name="csX1" fmla="*/ 685800 w 1371600"/>
              <a:gd name="csY1" fmla="*/ 0 h 13716"/>
              <a:gd name="csX2" fmla="*/ 1371600 w 1371600"/>
              <a:gd name="csY2" fmla="*/ 0 h 13716"/>
              <a:gd name="csX3" fmla="*/ 1371600 w 1371600"/>
              <a:gd name="csY3" fmla="*/ 13716 h 13716"/>
              <a:gd name="csX4" fmla="*/ 713232 w 1371600"/>
              <a:gd name="csY4" fmla="*/ 13716 h 13716"/>
              <a:gd name="csX5" fmla="*/ 0 w 1371600"/>
              <a:gd name="csY5" fmla="*/ 13716 h 13716"/>
              <a:gd name="csX6" fmla="*/ 0 w 1371600"/>
              <a:gd name="csY6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127" y="2892"/>
                  <a:pt x="1371229" y="8681"/>
                  <a:pt x="1371600" y="13716"/>
                </a:cubicBezTo>
                <a:cubicBezTo>
                  <a:pt x="1107995" y="21892"/>
                  <a:pt x="1033361" y="28370"/>
                  <a:pt x="713232" y="13716"/>
                </a:cubicBezTo>
                <a:cubicBezTo>
                  <a:pt x="393103" y="-938"/>
                  <a:pt x="289343" y="38649"/>
                  <a:pt x="0" y="13716"/>
                </a:cubicBezTo>
                <a:cubicBezTo>
                  <a:pt x="227" y="7219"/>
                  <a:pt x="197" y="5990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228" y="6235"/>
                  <a:pt x="1371259" y="10206"/>
                  <a:pt x="1371600" y="13716"/>
                </a:cubicBezTo>
                <a:cubicBezTo>
                  <a:pt x="1176823" y="-5981"/>
                  <a:pt x="900830" y="5417"/>
                  <a:pt x="713232" y="13716"/>
                </a:cubicBezTo>
                <a:cubicBezTo>
                  <a:pt x="525634" y="22015"/>
                  <a:pt x="282837" y="1152"/>
                  <a:pt x="0" y="13716"/>
                </a:cubicBezTo>
                <a:cubicBezTo>
                  <a:pt x="596" y="8712"/>
                  <a:pt x="320" y="342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0" y="4777739"/>
            <a:ext cx="5173220" cy="139922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Construcción y validación</a:t>
            </a:r>
          </a:p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Pruebas de navegación</a:t>
            </a:r>
          </a:p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Ajustes de contenido</a:t>
            </a:r>
          </a:p>
          <a:p>
            <a:pPr>
              <a:lnSpc>
                <a:spcPct val="90000"/>
              </a:lnSpc>
            </a:pPr>
            <a:r>
              <a:rPr lang="es-ES" sz="1900" dirty="0">
                <a:latin typeface="Lucida Sans" panose="020B0602030504020204" pitchFamily="34" charset="0"/>
              </a:rPr>
              <a:t>- Observación de patrones de uso</a:t>
            </a:r>
          </a:p>
        </p:txBody>
      </p:sp>
      <p:pic>
        <p:nvPicPr>
          <p:cNvPr id="6" name="EcosDiap7">
            <a:hlinkClick r:id="" action="ppaction://media"/>
            <a:extLst>
              <a:ext uri="{FF2B5EF4-FFF2-40B4-BE49-F238E27FC236}">
                <a16:creationId xmlns:a16="http://schemas.microsoft.com/office/drawing/2014/main" id="{797B72AD-DE90-CFF2-C117-DFA3489BB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4351" y="1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40"/>
    </mc:Choice>
    <mc:Fallback xmlns="">
      <p:transition spd="slow" advTm="74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27" y="325369"/>
            <a:ext cx="3767849" cy="1956841"/>
          </a:xfrm>
        </p:spPr>
        <p:txBody>
          <a:bodyPr anchor="b">
            <a:normAutofit/>
          </a:bodyPr>
          <a:lstStyle/>
          <a:p>
            <a:r>
              <a:rPr lang="en-US" sz="40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Sostenibilidad</a:t>
            </a:r>
            <a:endParaRPr lang="en-US" sz="4000" dirty="0">
              <a:solidFill>
                <a:schemeClr val="accent1"/>
              </a:solidFill>
              <a:latin typeface="Lucida Sans" panose="020B0602030504020204" pitchFamily="34" charset="0"/>
            </a:endParaRPr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sX0" fmla="*/ 0 w 2606040"/>
              <a:gd name="csY0" fmla="*/ 0 h 18288"/>
              <a:gd name="csX1" fmla="*/ 625450 w 2606040"/>
              <a:gd name="csY1" fmla="*/ 0 h 18288"/>
              <a:gd name="csX2" fmla="*/ 1224839 w 2606040"/>
              <a:gd name="csY2" fmla="*/ 0 h 18288"/>
              <a:gd name="csX3" fmla="*/ 1824228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02409 w 2606040"/>
              <a:gd name="csY6" fmla="*/ 18288 h 18288"/>
              <a:gd name="csX7" fmla="*/ 1276960 w 2606040"/>
              <a:gd name="csY7" fmla="*/ 18288 h 18288"/>
              <a:gd name="csX8" fmla="*/ 67757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s-ES" sz="1900" dirty="0">
                <a:latin typeface="Lucida Sans" panose="020B0602030504020204" pitchFamily="34" charset="0"/>
              </a:rPr>
              <a:t>- Empresas</a:t>
            </a:r>
          </a:p>
          <a:p>
            <a:r>
              <a:rPr lang="es-ES" sz="1900" dirty="0">
                <a:latin typeface="Lucida Sans" panose="020B0602030504020204" pitchFamily="34" charset="0"/>
              </a:rPr>
              <a:t>- </a:t>
            </a:r>
            <a:r>
              <a:rPr lang="es-ES" sz="1900" dirty="0" err="1">
                <a:latin typeface="Lucida Sans" panose="020B0602030504020204" pitchFamily="34" charset="0"/>
              </a:rPr>
              <a:t>Grants</a:t>
            </a:r>
            <a:endParaRPr lang="es-ES" sz="1900" dirty="0">
              <a:latin typeface="Lucida Sans" panose="020B0602030504020204" pitchFamily="34" charset="0"/>
            </a:endParaRPr>
          </a:p>
          <a:p>
            <a:r>
              <a:rPr lang="es-ES" sz="1900" dirty="0">
                <a:latin typeface="Lucida Sans" panose="020B0602030504020204" pitchFamily="34" charset="0"/>
              </a:rPr>
              <a:t>- Certificación universitaria externa</a:t>
            </a:r>
          </a:p>
        </p:txBody>
      </p:sp>
      <p:pic>
        <p:nvPicPr>
          <p:cNvPr id="7" name="Picture 6" descr="A collage of hands shaking hands&#10;&#10;AI-generated content may be incorrect.">
            <a:extLst>
              <a:ext uri="{FF2B5EF4-FFF2-40B4-BE49-F238E27FC236}">
                <a16:creationId xmlns:a16="http://schemas.microsoft.com/office/drawing/2014/main" id="{AC14B9A6-2FD5-5E8D-6A86-5DFD0D2D68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69" r="-2" b="-2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ecosdiap8">
            <a:hlinkClick r:id="" action="ppaction://media"/>
            <a:extLst>
              <a:ext uri="{FF2B5EF4-FFF2-40B4-BE49-F238E27FC236}">
                <a16:creationId xmlns:a16="http://schemas.microsoft.com/office/drawing/2014/main" id="{C2495B05-DBC8-C949-0F78-3599579BD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4351" y="81687"/>
            <a:ext cx="487363" cy="487363"/>
          </a:xfrm>
          <a:prstGeom prst="rect">
            <a:avLst/>
          </a:prstGeom>
        </p:spPr>
      </p:pic>
      <p:pic>
        <p:nvPicPr>
          <p:cNvPr id="8" name="Picture 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F99FD20-9151-D380-8DDF-EEBD732ED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60" y="5388713"/>
            <a:ext cx="4429573" cy="1705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00"/>
    </mc:Choice>
    <mc:Fallback xmlns="">
      <p:transition spd="slow" advTm="6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70" y="4440602"/>
            <a:ext cx="2654046" cy="164592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Lucida Sans" panose="020B0602030504020204" pitchFamily="34" charset="0"/>
              </a:rPr>
              <a:t>Impacto </a:t>
            </a:r>
            <a:r>
              <a:rPr lang="en-US" sz="32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esperado</a:t>
            </a:r>
            <a:endParaRPr lang="en-US" sz="3200" dirty="0">
              <a:solidFill>
                <a:schemeClr val="accent1"/>
              </a:solidFill>
              <a:latin typeface="Lucida Sans" panose="020B0602030504020204" pitchFamily="34" charset="0"/>
            </a:endParaRPr>
          </a:p>
        </p:txBody>
      </p:sp>
      <p:pic>
        <p:nvPicPr>
          <p:cNvPr id="5" name="Picture 4" descr="A person and person walking on a sidewalk&#10;&#10;AI-generated content may be incorrect.">
            <a:extLst>
              <a:ext uri="{FF2B5EF4-FFF2-40B4-BE49-F238E27FC236}">
                <a16:creationId xmlns:a16="http://schemas.microsoft.com/office/drawing/2014/main" id="{D083266B-0AB3-A479-6B37-856AD1DBFB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07" r="4319" b="2"/>
          <a:stretch>
            <a:fillRect/>
          </a:stretch>
        </p:blipFill>
        <p:spPr>
          <a:xfrm>
            <a:off x="4" y="10"/>
            <a:ext cx="3663287" cy="3995918"/>
          </a:xfrm>
          <a:prstGeom prst="rect">
            <a:avLst/>
          </a:prstGeom>
        </p:spPr>
      </p:pic>
      <p:pic>
        <p:nvPicPr>
          <p:cNvPr id="7" name="Picture 6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0A8632FF-F6F5-BCB5-44D1-B7A45DA76A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84" r="7750"/>
          <a:stretch>
            <a:fillRect/>
          </a:stretch>
        </p:blipFill>
        <p:spPr>
          <a:xfrm>
            <a:off x="3806157" y="10"/>
            <a:ext cx="5337839" cy="399591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1930" y="4440602"/>
            <a:ext cx="4505706" cy="1645920"/>
          </a:xfrm>
        </p:spPr>
        <p:txBody>
          <a:bodyPr anchor="ctr">
            <a:normAutofit/>
          </a:bodyPr>
          <a:lstStyle/>
          <a:p>
            <a:r>
              <a:rPr lang="es-ES" sz="1800" dirty="0">
                <a:latin typeface="Lucida Sans" panose="020B0602030504020204" pitchFamily="34" charset="0"/>
              </a:rPr>
              <a:t>- Mayor claridad laboral</a:t>
            </a:r>
          </a:p>
          <a:p>
            <a:r>
              <a:rPr lang="es-ES" sz="1800" dirty="0">
                <a:latin typeface="Lucida Sans" panose="020B0602030504020204" pitchFamily="34" charset="0"/>
              </a:rPr>
              <a:t>- Decisiones más informadas</a:t>
            </a:r>
          </a:p>
          <a:p>
            <a:r>
              <a:rPr lang="es-ES" sz="1800" dirty="0">
                <a:latin typeface="Lucida Sans" panose="020B0602030504020204" pitchFamily="34" charset="0"/>
              </a:rPr>
              <a:t>- Movilidad real</a:t>
            </a:r>
          </a:p>
        </p:txBody>
      </p:sp>
      <p:pic>
        <p:nvPicPr>
          <p:cNvPr id="4" name="ecosdiap9">
            <a:hlinkClick r:id="" action="ppaction://media"/>
            <a:extLst>
              <a:ext uri="{FF2B5EF4-FFF2-40B4-BE49-F238E27FC236}">
                <a16:creationId xmlns:a16="http://schemas.microsoft.com/office/drawing/2014/main" id="{1653900A-6EDD-DD39-7CCB-EB69FEC71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1913" y="6241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00"/>
    </mc:Choice>
    <mc:Fallback>
      <p:transition spd="slow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185</Words>
  <Application>Microsoft Office PowerPoint</Application>
  <PresentationFormat>On-screen Show (4:3)</PresentationFormat>
  <Paragraphs>45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Lucida Sans</vt:lpstr>
      <vt:lpstr>Office Theme</vt:lpstr>
      <vt:lpstr>Educación innovadora y emprendimiento social  para facilitar la integración  laboral de migrantes en Estados Unidos</vt:lpstr>
      <vt:lpstr>Desorientación laboral persistente</vt:lpstr>
      <vt:lpstr>PowerPoint Presentation</vt:lpstr>
      <vt:lpstr>Lo que encontramos en el terreno</vt:lpstr>
      <vt:lpstr>PowerPoint Presentation</vt:lpstr>
      <vt:lpstr>Desarrollo de competencias</vt:lpstr>
      <vt:lpstr>Estado actual</vt:lpstr>
      <vt:lpstr>Sostenibilidad</vt:lpstr>
      <vt:lpstr>Impacto esperado</vt:lpstr>
      <vt:lpstr>Visión a futuro</vt:lpstr>
      <vt:lpstr>Cierre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Ecos by Yan</cp:lastModifiedBy>
  <cp:revision>10</cp:revision>
  <dcterms:created xsi:type="dcterms:W3CDTF">2013-01-27T09:14:16Z</dcterms:created>
  <dcterms:modified xsi:type="dcterms:W3CDTF">2025-11-21T14:48:53Z</dcterms:modified>
  <cp:category/>
</cp:coreProperties>
</file>